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9" r:id="rId3"/>
    <p:sldId id="258" r:id="rId4"/>
    <p:sldId id="272" r:id="rId5"/>
    <p:sldId id="257" r:id="rId6"/>
    <p:sldId id="271" r:id="rId7"/>
    <p:sldId id="274" r:id="rId8"/>
    <p:sldId id="267" r:id="rId9"/>
    <p:sldId id="293" r:id="rId10"/>
    <p:sldId id="280" r:id="rId11"/>
    <p:sldId id="263" r:id="rId12"/>
    <p:sldId id="264" r:id="rId13"/>
    <p:sldId id="278" r:id="rId14"/>
    <p:sldId id="260" r:id="rId15"/>
    <p:sldId id="269" r:id="rId16"/>
    <p:sldId id="266" r:id="rId17"/>
    <p:sldId id="292" r:id="rId18"/>
    <p:sldId id="277" r:id="rId19"/>
    <p:sldId id="294" r:id="rId2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3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30ACB-0ECA-4FE8-8DEC-7E22C1C7753B}" type="datetimeFigureOut">
              <a:rPr lang="bg-BG" smtClean="0"/>
              <a:t>12.6.2015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037E2-AFC8-44F4-9354-9F1BB10F52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018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037E2-AFC8-44F4-9354-9F1BB10F522D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003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037E2-AFC8-44F4-9354-9F1BB10F522D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316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93FB-7DC3-4802-B1E7-CB7D061E9528}" type="datetimeFigureOut">
              <a:rPr lang="bg-BG" smtClean="0"/>
              <a:t>12.6.2015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A384-9B57-4776-B1FD-780C1389EB4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93FB-7DC3-4802-B1E7-CB7D061E9528}" type="datetimeFigureOut">
              <a:rPr lang="bg-BG" smtClean="0"/>
              <a:t>12.6.2015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A384-9B57-4776-B1FD-780C1389EB4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93FB-7DC3-4802-B1E7-CB7D061E9528}" type="datetimeFigureOut">
              <a:rPr lang="bg-BG" smtClean="0"/>
              <a:t>12.6.2015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A384-9B57-4776-B1FD-780C1389EB4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93FB-7DC3-4802-B1E7-CB7D061E9528}" type="datetimeFigureOut">
              <a:rPr lang="bg-BG" smtClean="0"/>
              <a:t>12.6.2015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A384-9B57-4776-B1FD-780C1389EB4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93FB-7DC3-4802-B1E7-CB7D061E9528}" type="datetimeFigureOut">
              <a:rPr lang="bg-BG" smtClean="0"/>
              <a:t>12.6.2015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A384-9B57-4776-B1FD-780C1389EB4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93FB-7DC3-4802-B1E7-CB7D061E9528}" type="datetimeFigureOut">
              <a:rPr lang="bg-BG" smtClean="0"/>
              <a:t>12.6.2015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A384-9B57-4776-B1FD-780C1389EB4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93FB-7DC3-4802-B1E7-CB7D061E9528}" type="datetimeFigureOut">
              <a:rPr lang="bg-BG" smtClean="0"/>
              <a:t>12.6.2015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A384-9B57-4776-B1FD-780C1389EB4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93FB-7DC3-4802-B1E7-CB7D061E9528}" type="datetimeFigureOut">
              <a:rPr lang="bg-BG" smtClean="0"/>
              <a:t>12.6.2015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A384-9B57-4776-B1FD-780C1389EB4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93FB-7DC3-4802-B1E7-CB7D061E9528}" type="datetimeFigureOut">
              <a:rPr lang="bg-BG" smtClean="0"/>
              <a:t>12.6.2015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A384-9B57-4776-B1FD-780C1389EB4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93FB-7DC3-4802-B1E7-CB7D061E9528}" type="datetimeFigureOut">
              <a:rPr lang="bg-BG" smtClean="0"/>
              <a:t>12.6.2015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A384-9B57-4776-B1FD-780C1389EB4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93FB-7DC3-4802-B1E7-CB7D061E9528}" type="datetimeFigureOut">
              <a:rPr lang="bg-BG" smtClean="0"/>
              <a:t>12.6.2015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A384-9B57-4776-B1FD-780C1389EB4E}" type="slidenum">
              <a:rPr lang="bg-BG" smtClean="0"/>
              <a:t>‹#›</a:t>
            </a:fld>
            <a:endParaRPr lang="bg-BG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3AD93FB-7DC3-4802-B1E7-CB7D061E9528}" type="datetimeFigureOut">
              <a:rPr lang="bg-BG" smtClean="0"/>
              <a:t>12.6.2015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956A384-9B57-4776-B1FD-780C1389EB4E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ravkite.weebly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mravkite.weebly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bg-BG" sz="5400" dirty="0" smtClean="0">
                <a:solidFill>
                  <a:srgbClr val="C00000"/>
                </a:solidFill>
                <a:latin typeface="Bodoni Initials" panose="02000000000000000000" pitchFamily="2" charset="0"/>
              </a:rPr>
              <a:t>ПЪРВА РОДИТЕЛСКА СРЕЩА в 1“д“ клас</a:t>
            </a:r>
            <a:endParaRPr lang="bg-BG" sz="5400" dirty="0">
              <a:solidFill>
                <a:srgbClr val="C00000"/>
              </a:solidFill>
              <a:latin typeface="Bodoni Initials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6133" y="1700808"/>
            <a:ext cx="4168552" cy="720080"/>
          </a:xfrm>
        </p:spPr>
        <p:txBody>
          <a:bodyPr/>
          <a:lstStyle/>
          <a:p>
            <a:pPr algn="ctr"/>
            <a:r>
              <a:rPr lang="bg-BG" b="1" dirty="0" smtClean="0">
                <a:solidFill>
                  <a:schemeClr val="tx2">
                    <a:lumMod val="50000"/>
                  </a:schemeClr>
                </a:solidFill>
              </a:rPr>
              <a:t>11. 06.2015г.</a:t>
            </a:r>
            <a:endParaRPr lang="bg-BG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161" y="2276872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«</a:t>
            </a:r>
            <a:r>
              <a:rPr lang="bg-BG" b="1" i="1" dirty="0" smtClean="0">
                <a:solidFill>
                  <a:srgbClr val="C00000"/>
                </a:solidFill>
              </a:rPr>
              <a:t>Да си готов за училище не означава да можеш да четеш, пишеш и смяташ</a:t>
            </a:r>
            <a:r>
              <a:rPr lang="ru-RU" b="1" i="1" dirty="0" smtClean="0">
                <a:solidFill>
                  <a:srgbClr val="C00000"/>
                </a:solidFill>
              </a:rPr>
              <a:t>. </a:t>
            </a:r>
            <a:endParaRPr lang="bg-BG" b="1" dirty="0">
              <a:solidFill>
                <a:srgbClr val="C00000"/>
              </a:solidFill>
            </a:endParaRPr>
          </a:p>
          <a:p>
            <a:r>
              <a:rPr lang="bg-BG" b="1" i="1" dirty="0">
                <a:solidFill>
                  <a:srgbClr val="C00000"/>
                </a:solidFill>
              </a:rPr>
              <a:t>Да си готов за училище </a:t>
            </a:r>
            <a:r>
              <a:rPr lang="bg-BG" b="1" i="1" dirty="0" smtClean="0">
                <a:solidFill>
                  <a:srgbClr val="C00000"/>
                </a:solidFill>
              </a:rPr>
              <a:t>означава да си готов да се научиш на всичко това</a:t>
            </a:r>
            <a:r>
              <a:rPr lang="ru-RU" b="1" i="1" dirty="0" smtClean="0">
                <a:solidFill>
                  <a:srgbClr val="C00000"/>
                </a:solidFill>
              </a:rPr>
              <a:t>».</a:t>
            </a:r>
            <a:r>
              <a:rPr lang="ru-RU" b="1" dirty="0" smtClean="0">
                <a:solidFill>
                  <a:srgbClr val="C00000"/>
                </a:solidFill>
              </a:rPr>
              <a:t>					</a:t>
            </a:r>
            <a:r>
              <a:rPr lang="ru-RU" sz="1400" b="1" i="1" dirty="0" err="1" smtClean="0">
                <a:solidFill>
                  <a:srgbClr val="C00000"/>
                </a:solidFill>
              </a:rPr>
              <a:t>Л.А.Венгер</a:t>
            </a:r>
            <a:endParaRPr lang="bg-BG" sz="1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161" y="5013176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/>
              <a:t>Скъпи родители, в очакване на началото на родителската среща попълнете анкетата, напишете на листчетата пожелания за предстоящата учебна година, свои мнения, предложения, очаквания и др., които могат да възникнат в процеса на общуването ни. </a:t>
            </a:r>
            <a:endParaRPr lang="bg-BG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87575"/>
            <a:ext cx="1822629" cy="1366972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059831" y="3811021"/>
            <a:ext cx="5817305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400" b="1" dirty="0" smtClean="0">
                <a:solidFill>
                  <a:schemeClr val="tx2">
                    <a:lumMod val="50000"/>
                  </a:schemeClr>
                </a:solidFill>
              </a:rPr>
              <a:t>Тема:</a:t>
            </a:r>
            <a:r>
              <a:rPr lang="bg-BG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bg-BG" sz="3200" b="1" dirty="0" smtClean="0">
                <a:solidFill>
                  <a:schemeClr val="tx2">
                    <a:lumMod val="50000"/>
                  </a:schemeClr>
                </a:solidFill>
              </a:rPr>
              <a:t>ДА СЕ ЗАПОЗНАЕМ</a:t>
            </a:r>
            <a:endParaRPr lang="bg-BG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72" y="3284984"/>
            <a:ext cx="884348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б/ Организация на учебния процес в училище</a:t>
            </a:r>
          </a:p>
          <a:p>
            <a:endParaRPr lang="bg-BG" sz="2000" b="1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п</a:t>
            </a:r>
            <a:r>
              <a:rPr lang="bg-BG" sz="2400" b="1" dirty="0"/>
              <a:t>е</a:t>
            </a:r>
            <a:r>
              <a:rPr lang="ru-RU" sz="2400" b="1" dirty="0" err="1"/>
              <a:t>тдневна</a:t>
            </a:r>
            <a:r>
              <a:rPr lang="ru-RU" sz="2400" b="1" dirty="0"/>
              <a:t> </a:t>
            </a:r>
            <a:r>
              <a:rPr lang="ru-RU" sz="2400" b="1" dirty="0" err="1"/>
              <a:t>учебна</a:t>
            </a:r>
            <a:r>
              <a:rPr lang="bg-BG" sz="2400" b="1" dirty="0"/>
              <a:t> седмица</a:t>
            </a:r>
            <a:r>
              <a:rPr lang="ru-RU" sz="2400" b="1" dirty="0" smtClean="0"/>
              <a:t>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b="1" dirty="0" smtClean="0"/>
              <a:t>начало </a:t>
            </a:r>
            <a:r>
              <a:rPr lang="bg-BG" sz="2400" b="1" dirty="0"/>
              <a:t>на </a:t>
            </a:r>
            <a:r>
              <a:rPr lang="ru-RU" sz="2400" b="1" dirty="0" err="1"/>
              <a:t>заняти</a:t>
            </a:r>
            <a:r>
              <a:rPr lang="bg-BG" sz="2400" b="1" dirty="0"/>
              <a:t>ята</a:t>
            </a:r>
            <a:r>
              <a:rPr lang="ru-RU" sz="2400" b="1" dirty="0"/>
              <a:t> – 8.</a:t>
            </a:r>
            <a:r>
              <a:rPr lang="bg-BG" sz="2400" b="1" dirty="0"/>
              <a:t>0</a:t>
            </a:r>
            <a:r>
              <a:rPr lang="ru-RU" sz="2400" b="1" dirty="0"/>
              <a:t>0</a:t>
            </a:r>
            <a:r>
              <a:rPr lang="bg-BG" sz="2400" b="1" dirty="0"/>
              <a:t>, 1 учебен час в 1 клас – 35 мин.</a:t>
            </a:r>
            <a:r>
              <a:rPr lang="ru-RU" sz="2400" b="1" dirty="0"/>
              <a:t>,</a:t>
            </a:r>
            <a:r>
              <a:rPr lang="bg-BG" sz="2400" b="1" dirty="0"/>
              <a:t> междучасие – 15 мин., голямо междучасие след втория час.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bg-BG" sz="2400" b="1" dirty="0"/>
              <a:t>След часовете децата се поемат от </a:t>
            </a:r>
            <a:r>
              <a:rPr lang="bg-BG" sz="2400" b="1" dirty="0" smtClean="0"/>
              <a:t>възпитател.</a:t>
            </a:r>
            <a:endParaRPr lang="bg-BG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26609"/>
            <a:ext cx="7164288" cy="306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 txBox="1">
            <a:spLocks/>
          </p:cNvSpPr>
          <p:nvPr/>
        </p:nvSpPr>
        <p:spPr>
          <a:xfrm>
            <a:off x="1035158" y="0"/>
            <a:ext cx="7123113" cy="9239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altLang="bg-BG" b="1" dirty="0" smtClean="0">
                <a:cs typeface="Trebuchet MS" pitchFamily="34" charset="0"/>
              </a:rPr>
              <a:t>Занималнята</a:t>
            </a:r>
          </a:p>
        </p:txBody>
      </p:sp>
      <p:sp>
        <p:nvSpPr>
          <p:cNvPr id="5" name="Контейнер за съдържание 3"/>
          <p:cNvSpPr txBox="1">
            <a:spLocks/>
          </p:cNvSpPr>
          <p:nvPr/>
        </p:nvSpPr>
        <p:spPr>
          <a:xfrm>
            <a:off x="123568" y="2838779"/>
            <a:ext cx="8892480" cy="4051300"/>
          </a:xfrm>
          <a:prstGeom prst="rect">
            <a:avLst/>
          </a:prstGeom>
        </p:spPr>
        <p:txBody>
          <a:bodyPr rtlCol="0"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  <a:defRPr/>
            </a:pPr>
            <a:r>
              <a:rPr lang="bg-BG" b="1" dirty="0" smtClean="0">
                <a:solidFill>
                  <a:srgbClr val="002060"/>
                </a:solidFill>
              </a:rPr>
              <a:t>Предимства на занималнята</a:t>
            </a:r>
          </a:p>
          <a:p>
            <a:pPr>
              <a:defRPr/>
            </a:pPr>
            <a:r>
              <a:rPr lang="ru-RU" b="1" dirty="0" err="1" smtClean="0">
                <a:solidFill>
                  <a:srgbClr val="002060"/>
                </a:solidFill>
              </a:rPr>
              <a:t>децата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са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сигурно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място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pPr>
              <a:defRPr/>
            </a:pPr>
            <a:r>
              <a:rPr lang="bg-BG" b="1" dirty="0">
                <a:solidFill>
                  <a:srgbClr val="002060"/>
                </a:solidFill>
              </a:rPr>
              <a:t>с</a:t>
            </a:r>
            <a:r>
              <a:rPr lang="bg-BG" b="1" dirty="0" smtClean="0">
                <a:solidFill>
                  <a:srgbClr val="002060"/>
                </a:solidFill>
              </a:rPr>
              <a:t> тях работи специалист – учител;</a:t>
            </a:r>
          </a:p>
          <a:p>
            <a:pPr>
              <a:defRPr/>
            </a:pPr>
            <a:r>
              <a:rPr lang="bg-BG" b="1" dirty="0" smtClean="0">
                <a:solidFill>
                  <a:srgbClr val="002060"/>
                </a:solidFill>
              </a:rPr>
              <a:t>учат се да учат;</a:t>
            </a:r>
          </a:p>
          <a:p>
            <a:pPr>
              <a:defRPr/>
            </a:pPr>
            <a:r>
              <a:rPr lang="bg-BG" b="1" dirty="0">
                <a:solidFill>
                  <a:srgbClr val="002060"/>
                </a:solidFill>
              </a:rPr>
              <a:t>п</a:t>
            </a:r>
            <a:r>
              <a:rPr lang="bg-BG" b="1" dirty="0" smtClean="0">
                <a:solidFill>
                  <a:srgbClr val="002060"/>
                </a:solidFill>
              </a:rPr>
              <a:t>оради големия брой деца по-бързо се учат да бъдат самостоятелни;</a:t>
            </a:r>
          </a:p>
          <a:p>
            <a:pPr>
              <a:defRPr/>
            </a:pPr>
            <a:r>
              <a:rPr lang="ru-RU" b="1" dirty="0" err="1" smtClean="0">
                <a:solidFill>
                  <a:srgbClr val="002060"/>
                </a:solidFill>
              </a:rPr>
              <a:t>приготвят</a:t>
            </a:r>
            <a:r>
              <a:rPr lang="ru-RU" b="1" dirty="0" smtClean="0">
                <a:solidFill>
                  <a:srgbClr val="002060"/>
                </a:solidFill>
              </a:rPr>
              <a:t> си </a:t>
            </a:r>
            <a:r>
              <a:rPr lang="ru-RU" b="1" dirty="0" err="1" smtClean="0">
                <a:solidFill>
                  <a:srgbClr val="002060"/>
                </a:solidFill>
              </a:rPr>
              <a:t>уроците</a:t>
            </a:r>
            <a:r>
              <a:rPr lang="ru-RU" b="1" dirty="0" smtClean="0">
                <a:solidFill>
                  <a:srgbClr val="002060"/>
                </a:solidFill>
              </a:rPr>
              <a:t> по </a:t>
            </a:r>
            <a:r>
              <a:rPr lang="ru-RU" b="1" dirty="0" err="1" smtClean="0">
                <a:solidFill>
                  <a:srgbClr val="002060"/>
                </a:solidFill>
              </a:rPr>
              <a:t>програмата</a:t>
            </a:r>
            <a:r>
              <a:rPr lang="ru-RU" b="1" dirty="0" smtClean="0">
                <a:solidFill>
                  <a:srgbClr val="002060"/>
                </a:solidFill>
              </a:rPr>
              <a:t> за </a:t>
            </a:r>
            <a:r>
              <a:rPr lang="ru-RU" b="1" dirty="0" err="1" smtClean="0">
                <a:solidFill>
                  <a:srgbClr val="002060"/>
                </a:solidFill>
              </a:rPr>
              <a:t>следващия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ден</a:t>
            </a:r>
            <a:r>
              <a:rPr lang="ru-RU" b="1" dirty="0" smtClean="0">
                <a:solidFill>
                  <a:srgbClr val="002060"/>
                </a:solidFill>
              </a:rPr>
              <a:t> и вечер не е необходимо да се </a:t>
            </a:r>
            <a:r>
              <a:rPr lang="ru-RU" b="1" dirty="0" err="1" smtClean="0">
                <a:solidFill>
                  <a:srgbClr val="002060"/>
                </a:solidFill>
              </a:rPr>
              <a:t>пишат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bg-BG" b="1" dirty="0" smtClean="0">
                <a:solidFill>
                  <a:srgbClr val="002060"/>
                </a:solidFill>
              </a:rPr>
              <a:t>домашни;</a:t>
            </a:r>
          </a:p>
          <a:p>
            <a:pPr>
              <a:defRPr/>
            </a:pPr>
            <a:r>
              <a:rPr lang="ru-RU" b="1" dirty="0" err="1" smtClean="0">
                <a:solidFill>
                  <a:srgbClr val="002060"/>
                </a:solidFill>
              </a:rPr>
              <a:t>общуват</a:t>
            </a:r>
            <a:r>
              <a:rPr lang="ru-RU" b="1" dirty="0" smtClean="0">
                <a:solidFill>
                  <a:srgbClr val="002060"/>
                </a:solidFill>
              </a:rPr>
              <a:t> и </a:t>
            </a:r>
            <a:r>
              <a:rPr lang="ru-RU" b="1" dirty="0" err="1" smtClean="0">
                <a:solidFill>
                  <a:srgbClr val="002060"/>
                </a:solidFill>
              </a:rPr>
              <a:t>играят</a:t>
            </a:r>
            <a:r>
              <a:rPr lang="ru-RU" b="1" dirty="0" smtClean="0">
                <a:solidFill>
                  <a:srgbClr val="002060"/>
                </a:solidFill>
              </a:rPr>
              <a:t> сред приятели, а </a:t>
            </a:r>
            <a:r>
              <a:rPr lang="ru-RU" b="1" dirty="0" err="1" smtClean="0">
                <a:solidFill>
                  <a:srgbClr val="002060"/>
                </a:solidFill>
              </a:rPr>
              <a:t>родителите</a:t>
            </a:r>
            <a:r>
              <a:rPr lang="ru-RU" b="1" dirty="0" smtClean="0">
                <a:solidFill>
                  <a:srgbClr val="002060"/>
                </a:solidFill>
              </a:rPr>
              <a:t> им </a:t>
            </a:r>
            <a:r>
              <a:rPr lang="ru-RU" b="1" dirty="0" err="1" smtClean="0">
                <a:solidFill>
                  <a:srgbClr val="002060"/>
                </a:solidFill>
              </a:rPr>
              <a:t>могат</a:t>
            </a:r>
            <a:r>
              <a:rPr lang="ru-RU" b="1" dirty="0" smtClean="0">
                <a:solidFill>
                  <a:srgbClr val="002060"/>
                </a:solidFill>
              </a:rPr>
              <a:t> да </a:t>
            </a:r>
            <a:r>
              <a:rPr lang="ru-RU" b="1" dirty="0" err="1" smtClean="0">
                <a:solidFill>
                  <a:srgbClr val="002060"/>
                </a:solidFill>
              </a:rPr>
              <a:t>работят</a:t>
            </a:r>
            <a:r>
              <a:rPr lang="ru-RU" b="1" dirty="0" smtClean="0">
                <a:solidFill>
                  <a:srgbClr val="002060"/>
                </a:solidFill>
              </a:rPr>
              <a:t> спокойно</a:t>
            </a:r>
            <a:endParaRPr lang="bg-BG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715324"/>
            <a:ext cx="8548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b="1" dirty="0"/>
              <a:t>2ч. – Отдих и столово хранене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b="1" dirty="0"/>
              <a:t>2ч. – Самоподготовка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b="1" dirty="0"/>
              <a:t>2ч. – Занимания по интереси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17.30 – </a:t>
            </a:r>
            <a:r>
              <a:rPr lang="bg-BG" sz="2400" b="1" dirty="0"/>
              <a:t>прибиране у дома</a:t>
            </a:r>
            <a:r>
              <a:rPr lang="ru-RU" sz="2400" b="1" dirty="0"/>
              <a:t>;</a:t>
            </a:r>
            <a:endParaRPr lang="bg-BG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b="1" dirty="0"/>
              <a:t>Извънкласни форми, кръжоци;</a:t>
            </a:r>
          </a:p>
        </p:txBody>
      </p:sp>
    </p:spTree>
    <p:extLst>
      <p:ext uri="{BB962C8B-B14F-4D97-AF65-F5344CB8AC3E}">
        <p14:creationId xmlns:p14="http://schemas.microsoft.com/office/powerpoint/2010/main" val="29960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/>
          </p:cNvSpPr>
          <p:nvPr/>
        </p:nvSpPr>
        <p:spPr>
          <a:xfrm>
            <a:off x="179512" y="671739"/>
            <a:ext cx="7123113" cy="9239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altLang="bg-BG" b="1" dirty="0" smtClean="0">
                <a:cs typeface="Trebuchet MS" pitchFamily="34" charset="0"/>
              </a:rPr>
              <a:t>Храненето</a:t>
            </a:r>
          </a:p>
        </p:txBody>
      </p:sp>
      <p:sp>
        <p:nvSpPr>
          <p:cNvPr id="3" name="Контейнер за съдържание 2"/>
          <p:cNvSpPr txBox="1">
            <a:spLocks/>
          </p:cNvSpPr>
          <p:nvPr/>
        </p:nvSpPr>
        <p:spPr>
          <a:xfrm>
            <a:off x="179512" y="1595664"/>
            <a:ext cx="6154738" cy="40513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altLang="bg-BG" sz="2400" dirty="0" smtClean="0"/>
              <a:t>Столово хранене</a:t>
            </a:r>
          </a:p>
          <a:p>
            <a:r>
              <a:rPr lang="bg-BG" altLang="bg-BG" sz="2400" dirty="0" smtClean="0"/>
              <a:t>Безплатни закуски</a:t>
            </a:r>
          </a:p>
          <a:p>
            <a:r>
              <a:rPr lang="bg-BG" altLang="bg-BG" sz="2400" dirty="0" smtClean="0"/>
              <a:t>Плодове</a:t>
            </a:r>
          </a:p>
          <a:p>
            <a:r>
              <a:rPr lang="bg-BG" altLang="bg-BG" sz="2400" dirty="0" smtClean="0"/>
              <a:t>Суха храна от вкъщи</a:t>
            </a:r>
          </a:p>
          <a:p>
            <a:r>
              <a:rPr lang="bg-BG" altLang="bg-BG" sz="2400" dirty="0" smtClean="0"/>
              <a:t>Минерална вода</a:t>
            </a:r>
          </a:p>
          <a:p>
            <a:r>
              <a:rPr lang="bg-BG" altLang="bg-BG" sz="2400" dirty="0" smtClean="0"/>
              <a:t>В първи клас без лафка</a:t>
            </a:r>
          </a:p>
        </p:txBody>
      </p:sp>
      <p:sp>
        <p:nvSpPr>
          <p:cNvPr id="4" name="Заглавие 1"/>
          <p:cNvSpPr txBox="1">
            <a:spLocks/>
          </p:cNvSpPr>
          <p:nvPr/>
        </p:nvSpPr>
        <p:spPr>
          <a:xfrm>
            <a:off x="5364088" y="332656"/>
            <a:ext cx="7123113" cy="9239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altLang="bg-BG" b="1" smtClean="0">
                <a:cs typeface="Trebuchet MS" pitchFamily="34" charset="0"/>
              </a:rPr>
              <a:t>Тоалетните </a:t>
            </a:r>
          </a:p>
        </p:txBody>
      </p:sp>
      <p:sp>
        <p:nvSpPr>
          <p:cNvPr id="5" name="Контейнер за съдържание 2"/>
          <p:cNvSpPr txBox="1">
            <a:spLocks/>
          </p:cNvSpPr>
          <p:nvPr/>
        </p:nvSpPr>
        <p:spPr>
          <a:xfrm>
            <a:off x="5182022" y="1265240"/>
            <a:ext cx="3471863" cy="40513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bg-BG" sz="2400" dirty="0" smtClean="0"/>
              <a:t>70% от </a:t>
            </a:r>
            <a:r>
              <a:rPr lang="ru-RU" altLang="bg-BG" sz="2400" dirty="0" err="1" smtClean="0"/>
              <a:t>българските</a:t>
            </a:r>
            <a:r>
              <a:rPr lang="ru-RU" altLang="bg-BG" sz="2400" dirty="0" smtClean="0"/>
              <a:t> </a:t>
            </a:r>
            <a:r>
              <a:rPr lang="ru-RU" altLang="bg-BG" sz="2400" dirty="0" err="1" smtClean="0"/>
              <a:t>деца</a:t>
            </a:r>
            <a:r>
              <a:rPr lang="ru-RU" altLang="bg-BG" sz="2400" dirty="0" smtClean="0"/>
              <a:t> "</a:t>
            </a:r>
            <a:r>
              <a:rPr lang="ru-RU" altLang="bg-BG" sz="2400" dirty="0" err="1" smtClean="0"/>
              <a:t>стискат</a:t>
            </a:r>
            <a:r>
              <a:rPr lang="ru-RU" altLang="bg-BG" sz="2400" dirty="0" smtClean="0"/>
              <a:t>" в училище</a:t>
            </a:r>
            <a:endParaRPr lang="bg-BG" altLang="bg-BG" sz="2400" dirty="0" smtClean="0"/>
          </a:p>
        </p:txBody>
      </p:sp>
      <p:sp>
        <p:nvSpPr>
          <p:cNvPr id="6" name="Контейнер за съдържание 3"/>
          <p:cNvSpPr txBox="1">
            <a:spLocks/>
          </p:cNvSpPr>
          <p:nvPr/>
        </p:nvSpPr>
        <p:spPr>
          <a:xfrm>
            <a:off x="5198847" y="3068960"/>
            <a:ext cx="3470275" cy="40513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altLang="bg-BG" sz="2400" dirty="0" smtClean="0"/>
              <a:t>Причини и възможни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40898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8420"/>
            <a:ext cx="87849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u="sng" dirty="0"/>
              <a:t>Необходими пособия и материали за </a:t>
            </a:r>
            <a:r>
              <a:rPr lang="bg-BG" b="1" u="sng" dirty="0" smtClean="0"/>
              <a:t>първокласника</a:t>
            </a:r>
          </a:p>
          <a:p>
            <a:endParaRPr lang="bg-BG" dirty="0"/>
          </a:p>
          <a:p>
            <a:r>
              <a:rPr lang="bg-BG" dirty="0" smtClean="0"/>
              <a:t>1. Тетрадки </a:t>
            </a:r>
            <a:r>
              <a:rPr lang="bg-BG" dirty="0"/>
              <a:t>с тесни и широки редове – 5 бр.</a:t>
            </a:r>
          </a:p>
          <a:p>
            <a:pPr lvl="0"/>
            <a:r>
              <a:rPr lang="bg-BG" dirty="0" smtClean="0"/>
              <a:t>2. Тетрадки </a:t>
            </a:r>
            <a:r>
              <a:rPr lang="bg-BG" dirty="0"/>
              <a:t>с големи квадратчета – 5 бр.</a:t>
            </a:r>
          </a:p>
          <a:p>
            <a:pPr lvl="0"/>
            <a:r>
              <a:rPr lang="bg-BG" dirty="0" smtClean="0"/>
              <a:t>3. Химикали </a:t>
            </a:r>
            <a:r>
              <a:rPr lang="bg-BG" dirty="0"/>
              <a:t>/сини / – 3 бр.</a:t>
            </a:r>
          </a:p>
          <a:p>
            <a:pPr lvl="0"/>
            <a:r>
              <a:rPr lang="bg-BG" dirty="0" smtClean="0"/>
              <a:t>4. Черни </a:t>
            </a:r>
            <a:r>
              <a:rPr lang="bg-BG" dirty="0"/>
              <a:t>моливи / твърдост </a:t>
            </a:r>
            <a:r>
              <a:rPr lang="en-US" dirty="0"/>
              <a:t>HB</a:t>
            </a:r>
            <a:r>
              <a:rPr lang="bg-BG" dirty="0"/>
              <a:t>, </a:t>
            </a:r>
            <a:r>
              <a:rPr lang="en-US" dirty="0"/>
              <a:t>B  </a:t>
            </a:r>
            <a:r>
              <a:rPr lang="bg-BG" dirty="0"/>
              <a:t>/ - 2 бр.</a:t>
            </a:r>
          </a:p>
          <a:p>
            <a:pPr lvl="0"/>
            <a:r>
              <a:rPr lang="bg-BG" dirty="0" smtClean="0"/>
              <a:t>5. Цветен </a:t>
            </a:r>
            <a:r>
              <a:rPr lang="bg-BG" dirty="0"/>
              <a:t>молив / двустранен / , син-червен – 1 бр.</a:t>
            </a:r>
          </a:p>
          <a:p>
            <a:pPr lvl="0"/>
            <a:r>
              <a:rPr lang="bg-BG" dirty="0" smtClean="0"/>
              <a:t>6. Цветни </a:t>
            </a:r>
            <a:r>
              <a:rPr lang="bg-BG" dirty="0"/>
              <a:t>моливи, флумастри</a:t>
            </a:r>
          </a:p>
          <a:p>
            <a:pPr lvl="0"/>
            <a:r>
              <a:rPr lang="bg-BG" dirty="0" smtClean="0"/>
              <a:t>7. Гумичка </a:t>
            </a:r>
            <a:r>
              <a:rPr lang="bg-BG" dirty="0"/>
              <a:t>и острилка с контейнерче</a:t>
            </a:r>
          </a:p>
          <a:p>
            <a:pPr lvl="0"/>
            <a:r>
              <a:rPr lang="bg-BG" dirty="0" smtClean="0"/>
              <a:t>8. Блок </a:t>
            </a:r>
            <a:r>
              <a:rPr lang="bg-BG" dirty="0"/>
              <a:t>№ 4 – 2 бр.</a:t>
            </a:r>
          </a:p>
          <a:p>
            <a:pPr lvl="0"/>
            <a:r>
              <a:rPr lang="bg-BG" dirty="0" smtClean="0"/>
              <a:t>9. Водни </a:t>
            </a:r>
            <a:r>
              <a:rPr lang="bg-BG" dirty="0"/>
              <a:t>бои, четки: обла, тънка и дебела, чашка </a:t>
            </a:r>
            <a:r>
              <a:rPr lang="ru-RU" dirty="0"/>
              <a:t>с </a:t>
            </a:r>
            <a:r>
              <a:rPr lang="ru-RU" dirty="0" err="1"/>
              <a:t>капаче</a:t>
            </a:r>
            <a:r>
              <a:rPr lang="bg-BG" dirty="0"/>
              <a:t>, постелка</a:t>
            </a:r>
          </a:p>
          <a:p>
            <a:pPr lvl="0"/>
            <a:r>
              <a:rPr lang="bg-BG" dirty="0" smtClean="0"/>
              <a:t>10. Гланцово </a:t>
            </a:r>
            <a:r>
              <a:rPr lang="bg-BG" dirty="0"/>
              <a:t>блокче, лепило / сухо /, ножица с предпазител</a:t>
            </a:r>
          </a:p>
          <a:p>
            <a:pPr lvl="0"/>
            <a:r>
              <a:rPr lang="bg-BG" dirty="0" smtClean="0"/>
              <a:t>11. </a:t>
            </a:r>
            <a:r>
              <a:rPr lang="bg-BG" dirty="0"/>
              <a:t>Пластилин/моделин, дъска, постелка</a:t>
            </a:r>
          </a:p>
          <a:p>
            <a:pPr lvl="0"/>
            <a:r>
              <a:rPr lang="bg-BG" dirty="0" smtClean="0"/>
              <a:t>12. Линия</a:t>
            </a:r>
            <a:r>
              <a:rPr lang="bg-BG" dirty="0"/>
              <a:t>, триъгълник</a:t>
            </a:r>
          </a:p>
          <a:p>
            <a:pPr lvl="0"/>
            <a:r>
              <a:rPr lang="bg-BG" dirty="0" smtClean="0"/>
              <a:t>13. Пластмасови </a:t>
            </a:r>
            <a:r>
              <a:rPr lang="bg-BG" dirty="0"/>
              <a:t>пръчици 20 бр. / 2 цвята /</a:t>
            </a:r>
          </a:p>
          <a:p>
            <a:pPr lvl="0"/>
            <a:r>
              <a:rPr lang="bg-BG" dirty="0" smtClean="0"/>
              <a:t>14. Сини </a:t>
            </a:r>
            <a:r>
              <a:rPr lang="bg-BG" dirty="0"/>
              <a:t>и червени квадратчета / по 10 бр., 3 х 3 см /</a:t>
            </a:r>
          </a:p>
          <a:p>
            <a:pPr lvl="0"/>
            <a:r>
              <a:rPr lang="bg-BG" dirty="0" smtClean="0"/>
              <a:t>15. Тефтерче </a:t>
            </a:r>
            <a:endParaRPr lang="bg-BG" dirty="0"/>
          </a:p>
          <a:p>
            <a:pPr lvl="0"/>
            <a:r>
              <a:rPr lang="bg-BG" dirty="0" smtClean="0"/>
              <a:t>16. Облекла </a:t>
            </a:r>
            <a:r>
              <a:rPr lang="bg-BG" dirty="0"/>
              <a:t>за тетрадки и учебници, етикети</a:t>
            </a:r>
          </a:p>
          <a:p>
            <a:pPr lvl="0"/>
            <a:r>
              <a:rPr lang="bg-BG" dirty="0" smtClean="0"/>
              <a:t>17. Анцуг</a:t>
            </a:r>
            <a:r>
              <a:rPr lang="bg-BG" dirty="0"/>
              <a:t>, тениска, гуменки / в спортна чанта /</a:t>
            </a:r>
          </a:p>
          <a:p>
            <a:pPr lvl="0"/>
            <a:r>
              <a:rPr lang="bg-BG" dirty="0" smtClean="0"/>
              <a:t>18. Папка </a:t>
            </a:r>
            <a:r>
              <a:rPr lang="bg-BG" dirty="0"/>
              <a:t>с капак –различни цветове за учебните предмети</a:t>
            </a:r>
          </a:p>
          <a:p>
            <a:pPr lvl="0"/>
            <a:r>
              <a:rPr lang="bg-BG" dirty="0" smtClean="0"/>
              <a:t>19. Лепящи </a:t>
            </a:r>
            <a:r>
              <a:rPr lang="bg-BG" dirty="0"/>
              <a:t>листчета</a:t>
            </a:r>
          </a:p>
          <a:p>
            <a:pPr lvl="0"/>
            <a:r>
              <a:rPr lang="bg-BG" dirty="0" smtClean="0"/>
              <a:t>20. </a:t>
            </a:r>
            <a:r>
              <a:rPr lang="bg-BG" dirty="0"/>
              <a:t>Плюшена малка кукла</a:t>
            </a:r>
          </a:p>
          <a:p>
            <a:pPr lvl="0"/>
            <a:r>
              <a:rPr lang="bg-BG" dirty="0" smtClean="0"/>
              <a:t>21. </a:t>
            </a:r>
            <a:r>
              <a:rPr lang="bg-BG" dirty="0"/>
              <a:t>Голяма папка класьор, малка папка за листи</a:t>
            </a:r>
          </a:p>
          <a:p>
            <a:pPr lvl="0"/>
            <a:r>
              <a:rPr lang="bg-BG" dirty="0" smtClean="0"/>
              <a:t>22. Тоалетна </a:t>
            </a:r>
            <a:r>
              <a:rPr lang="bg-BG" dirty="0"/>
              <a:t>хартия, мокри и сухи кърпички, шишенце с </a:t>
            </a:r>
            <a:r>
              <a:rPr lang="bg-BG" dirty="0" smtClean="0"/>
              <a:t>вода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88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 txBox="1">
            <a:spLocks/>
          </p:cNvSpPr>
          <p:nvPr/>
        </p:nvSpPr>
        <p:spPr>
          <a:xfrm>
            <a:off x="1009650" y="676275"/>
            <a:ext cx="7124700" cy="9239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altLang="bg-BG" b="1" smtClean="0">
                <a:cs typeface="Trebuchet MS" pitchFamily="34" charset="0"/>
              </a:rPr>
              <a:t>Комуникацията с учителя</a:t>
            </a:r>
            <a:endParaRPr lang="bg-BG" altLang="bg-BG" b="1" dirty="0" smtClean="0">
              <a:cs typeface="Trebuchet MS" pitchFamily="34" charset="0"/>
            </a:endParaRPr>
          </a:p>
        </p:txBody>
      </p:sp>
      <p:sp>
        <p:nvSpPr>
          <p:cNvPr id="5" name="Контейнер за съдържание 2"/>
          <p:cNvSpPr txBox="1">
            <a:spLocks/>
          </p:cNvSpPr>
          <p:nvPr/>
        </p:nvSpPr>
        <p:spPr>
          <a:xfrm>
            <a:off x="1009650" y="1806575"/>
            <a:ext cx="7124700" cy="40528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sz="2800" dirty="0" smtClean="0"/>
              <a:t>Тефтерче</a:t>
            </a:r>
            <a:endParaRPr lang="bg-BG" dirty="0"/>
          </a:p>
        </p:txBody>
      </p:sp>
      <p:sp>
        <p:nvSpPr>
          <p:cNvPr id="6" name="Контейнер за съдържание 2"/>
          <p:cNvSpPr txBox="1">
            <a:spLocks/>
          </p:cNvSpPr>
          <p:nvPr/>
        </p:nvSpPr>
        <p:spPr>
          <a:xfrm>
            <a:off x="1038072" y="2492896"/>
            <a:ext cx="8105928" cy="6480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sz="2800" dirty="0"/>
              <a:t>Телефонът на учител и </a:t>
            </a:r>
            <a:r>
              <a:rPr lang="bg-BG" sz="2800" dirty="0" smtClean="0"/>
              <a:t>възпитател</a:t>
            </a:r>
          </a:p>
          <a:p>
            <a:pPr>
              <a:defRPr/>
            </a:pPr>
            <a:r>
              <a:rPr lang="bg-BG" sz="2800" dirty="0" smtClean="0"/>
              <a:t>Електронна поща </a:t>
            </a:r>
            <a:endParaRPr lang="bg-BG" altLang="bg-BG" sz="2800" dirty="0"/>
          </a:p>
        </p:txBody>
      </p:sp>
    </p:spTree>
    <p:extLst>
      <p:ext uri="{BB962C8B-B14F-4D97-AF65-F5344CB8AC3E}">
        <p14:creationId xmlns:p14="http://schemas.microsoft.com/office/powerpoint/2010/main" val="424133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/>
          </p:cNvSpPr>
          <p:nvPr/>
        </p:nvSpPr>
        <p:spPr>
          <a:xfrm>
            <a:off x="1009650" y="676275"/>
            <a:ext cx="7123113" cy="9239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altLang="bg-BG" b="1" smtClean="0">
                <a:cs typeface="Trebuchet MS" pitchFamily="34" charset="0"/>
              </a:rPr>
              <a:t>Интернет и мобилните телефони</a:t>
            </a:r>
          </a:p>
        </p:txBody>
      </p:sp>
      <p:sp>
        <p:nvSpPr>
          <p:cNvPr id="3" name="Контейнер за съдържание 2"/>
          <p:cNvSpPr txBox="1">
            <a:spLocks/>
          </p:cNvSpPr>
          <p:nvPr/>
        </p:nvSpPr>
        <p:spPr>
          <a:xfrm>
            <a:off x="1009650" y="1809750"/>
            <a:ext cx="7738814" cy="40513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altLang="bg-BG" sz="2400" dirty="0" smtClean="0"/>
              <a:t>Ясни правила за ползване на компютъра  и контрол от родители</a:t>
            </a:r>
          </a:p>
          <a:p>
            <a:r>
              <a:rPr lang="bg-BG" altLang="bg-BG" sz="2400" dirty="0" smtClean="0"/>
              <a:t>Сайт на класа</a:t>
            </a:r>
          </a:p>
          <a:p>
            <a:pPr marL="0" indent="0">
              <a:buNone/>
            </a:pPr>
            <a:r>
              <a:rPr lang="en-US" altLang="bg-BG" sz="2400" dirty="0">
                <a:hlinkClick r:id="rId3"/>
              </a:rPr>
              <a:t>http://mravkite.weebly.com</a:t>
            </a:r>
            <a:r>
              <a:rPr lang="en-US" altLang="bg-BG" sz="2400" dirty="0" smtClean="0">
                <a:hlinkClick r:id="rId3"/>
              </a:rPr>
              <a:t>/</a:t>
            </a:r>
            <a:endParaRPr lang="bg-BG" altLang="bg-BG" sz="2400" dirty="0" smtClean="0"/>
          </a:p>
          <a:p>
            <a:pPr marL="0" indent="0">
              <a:buNone/>
            </a:pPr>
            <a:endParaRPr lang="bg-BG" altLang="bg-BG" sz="2400" dirty="0" smtClean="0"/>
          </a:p>
          <a:p>
            <a:pPr marL="0" indent="0">
              <a:buNone/>
            </a:pPr>
            <a:endParaRPr lang="bg-BG" altLang="bg-BG" sz="2400" dirty="0" smtClean="0"/>
          </a:p>
        </p:txBody>
      </p:sp>
      <p:sp>
        <p:nvSpPr>
          <p:cNvPr id="4" name="Контейнер за съдържание 3"/>
          <p:cNvSpPr txBox="1">
            <a:spLocks/>
          </p:cNvSpPr>
          <p:nvPr/>
        </p:nvSpPr>
        <p:spPr>
          <a:xfrm>
            <a:off x="1035871" y="3874077"/>
            <a:ext cx="7712593" cy="40513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altLang="bg-BG" sz="2400" dirty="0" smtClean="0"/>
              <a:t>В първи клас без мобилни телефони в училище</a:t>
            </a:r>
          </a:p>
        </p:txBody>
      </p:sp>
    </p:spTree>
    <p:extLst>
      <p:ext uri="{BB962C8B-B14F-4D97-AF65-F5344CB8AC3E}">
        <p14:creationId xmlns:p14="http://schemas.microsoft.com/office/powerpoint/2010/main" val="24604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/>
          </p:cNvSpPr>
          <p:nvPr/>
        </p:nvSpPr>
        <p:spPr>
          <a:xfrm>
            <a:off x="1002157" y="214312"/>
            <a:ext cx="7123113" cy="9239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altLang="bg-BG" b="1" smtClean="0">
                <a:cs typeface="Trebuchet MS" pitchFamily="34" charset="0"/>
              </a:rPr>
              <a:t>Раниците</a:t>
            </a:r>
            <a:r>
              <a:rPr lang="en-US" altLang="bg-BG" b="1" smtClean="0">
                <a:cs typeface="Trebuchet MS" pitchFamily="34" charset="0"/>
              </a:rPr>
              <a:t> </a:t>
            </a:r>
            <a:endParaRPr lang="bg-BG" altLang="bg-BG" b="1" smtClean="0">
              <a:cs typeface="Trebuchet MS" pitchFamily="34" charset="0"/>
            </a:endParaRPr>
          </a:p>
        </p:txBody>
      </p:sp>
      <p:sp>
        <p:nvSpPr>
          <p:cNvPr id="3" name="Контейнер за съдържание 3"/>
          <p:cNvSpPr txBox="1">
            <a:spLocks/>
          </p:cNvSpPr>
          <p:nvPr/>
        </p:nvSpPr>
        <p:spPr>
          <a:xfrm>
            <a:off x="819595" y="1347787"/>
            <a:ext cx="7305675" cy="40513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bg-BG" b="1" smtClean="0"/>
              <a:t>Тегло </a:t>
            </a:r>
            <a:r>
              <a:rPr lang="ru-RU" altLang="bg-BG" smtClean="0"/>
              <a:t>- раницата заедно със съдържанието не бива да превишава 10%</a:t>
            </a:r>
            <a:r>
              <a:rPr lang="en-US" altLang="bg-BG" smtClean="0"/>
              <a:t> </a:t>
            </a:r>
            <a:r>
              <a:rPr lang="ru-RU" altLang="bg-BG" smtClean="0"/>
              <a:t>от теглото на детето, т.е. ако вашият първокласник тежи 25 кг, раницата с всичко в нея не бива да надхвърля 2.5 кг.</a:t>
            </a:r>
          </a:p>
          <a:p>
            <a:r>
              <a:rPr lang="ru-RU" altLang="bg-BG" b="1" smtClean="0"/>
              <a:t>Ширина </a:t>
            </a:r>
            <a:r>
              <a:rPr lang="ru-RU" altLang="bg-BG" smtClean="0"/>
              <a:t>- не бива да превишава ширината на раменете на детето.</a:t>
            </a:r>
          </a:p>
          <a:p>
            <a:r>
              <a:rPr lang="ru-RU" altLang="bg-BG" smtClean="0"/>
              <a:t>Препоръчително е височината на чантата да е не повече от 30-40 см,</a:t>
            </a:r>
            <a:r>
              <a:rPr lang="en-US" altLang="bg-BG" smtClean="0"/>
              <a:t> </a:t>
            </a:r>
            <a:r>
              <a:rPr lang="ru-RU" altLang="bg-BG" smtClean="0"/>
              <a:t>така че да не достига краката на детето, когато е на гърба му.</a:t>
            </a:r>
          </a:p>
          <a:p>
            <a:r>
              <a:rPr lang="ru-RU" altLang="bg-BG" b="1" smtClean="0"/>
              <a:t>Ремъци </a:t>
            </a:r>
            <a:r>
              <a:rPr lang="ru-RU" altLang="bg-BG" smtClean="0"/>
              <a:t>- трябва да имат възможност за регулиране, за да може чантата да се носи и когато детето е облечено само по блузка, и когато е</a:t>
            </a:r>
            <a:r>
              <a:rPr lang="en-US" altLang="bg-BG" smtClean="0"/>
              <a:t> </a:t>
            </a:r>
            <a:r>
              <a:rPr lang="ru-RU" altLang="bg-BG" smtClean="0"/>
              <a:t>с дебело зимно яке, без това да създава дискомфорт.</a:t>
            </a:r>
          </a:p>
          <a:p>
            <a:r>
              <a:rPr lang="ru-RU" altLang="bg-BG" b="1" smtClean="0"/>
              <a:t>Гръб </a:t>
            </a:r>
            <a:r>
              <a:rPr lang="ru-RU" altLang="bg-BG" smtClean="0"/>
              <a:t>- препоръчително е да е с твърд гръб.</a:t>
            </a:r>
          </a:p>
          <a:p>
            <a:r>
              <a:rPr lang="ru-RU" altLang="bg-BG" b="1" smtClean="0"/>
              <a:t>Цвят </a:t>
            </a:r>
            <a:r>
              <a:rPr lang="ru-RU" altLang="bg-BG" smtClean="0"/>
              <a:t>- за безопасността на детето по улиците е добре раницата да</a:t>
            </a:r>
            <a:r>
              <a:rPr lang="en-US" altLang="bg-BG" smtClean="0"/>
              <a:t> </a:t>
            </a:r>
            <a:r>
              <a:rPr lang="ru-RU" altLang="bg-BG" smtClean="0"/>
              <a:t>бъде в ярки, сигнални цветове.</a:t>
            </a:r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575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1420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/>
              <a:t>Избор на родителски актив</a:t>
            </a:r>
            <a:endParaRPr lang="bg-BG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24744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479715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g-BG" dirty="0" smtClean="0"/>
              <a:t>Биляна Трифонова</a:t>
            </a:r>
          </a:p>
          <a:p>
            <a:pPr marL="342900" indent="-342900">
              <a:buAutoNum type="arabicPeriod"/>
            </a:pPr>
            <a:r>
              <a:rPr lang="bg-BG" dirty="0" smtClean="0"/>
              <a:t>Мая Колева</a:t>
            </a:r>
          </a:p>
          <a:p>
            <a:pPr marL="342900" indent="-342900">
              <a:buAutoNum type="arabicPeriod"/>
            </a:pPr>
            <a:r>
              <a:rPr lang="bg-BG" dirty="0" smtClean="0"/>
              <a:t>Николина Маринова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171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25113" cy="924475"/>
          </a:xfrm>
        </p:spPr>
        <p:txBody>
          <a:bodyPr/>
          <a:lstStyle/>
          <a:p>
            <a:r>
              <a:rPr lang="bg-BG" dirty="0" smtClean="0"/>
              <a:t>Предстоящи срещи и задачи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1327023"/>
            <a:ext cx="6278488" cy="4051437"/>
          </a:xfrm>
        </p:spPr>
        <p:txBody>
          <a:bodyPr/>
          <a:lstStyle/>
          <a:p>
            <a:r>
              <a:rPr lang="bg-BG" dirty="0" smtClean="0"/>
              <a:t>По електронната поща да се изпрати семейна снимка</a:t>
            </a:r>
          </a:p>
          <a:p>
            <a:r>
              <a:rPr lang="bg-BG" dirty="0" smtClean="0"/>
              <a:t>Родителска среща на 8 септември</a:t>
            </a:r>
          </a:p>
          <a:p>
            <a:r>
              <a:rPr lang="bg-BG" dirty="0" smtClean="0"/>
              <a:t>Подготовка на празника на първокласниците</a:t>
            </a:r>
          </a:p>
          <a:p>
            <a:r>
              <a:rPr lang="bg-BG" dirty="0" smtClean="0"/>
              <a:t>Получаване на писма на първокласниците</a:t>
            </a:r>
          </a:p>
          <a:p>
            <a:r>
              <a:rPr lang="bg-BG" dirty="0" smtClean="0"/>
              <a:t>Текущи организационни въпроси</a:t>
            </a:r>
          </a:p>
          <a:p>
            <a:r>
              <a:rPr lang="bg-BG" dirty="0" smtClean="0"/>
              <a:t>Училище за родители</a:t>
            </a:r>
          </a:p>
          <a:p>
            <a:r>
              <a:rPr lang="bg-BG" dirty="0" smtClean="0"/>
              <a:t>Сайт на класа: </a:t>
            </a:r>
            <a:r>
              <a:rPr lang="en-US" dirty="0">
                <a:hlinkClick r:id="rId2"/>
              </a:rPr>
              <a:t>http://mravkite.weebly.com</a:t>
            </a:r>
            <a:r>
              <a:rPr lang="en-US" dirty="0" smtClean="0">
                <a:hlinkClick r:id="rId2"/>
              </a:rPr>
              <a:t>/</a:t>
            </a:r>
            <a:endParaRPr lang="bg-BG" dirty="0" smtClean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Picture 2" descr="C:\Users\Rumiela\Desktop\1d_ezikova\17665_395101984006273_299911487614418300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9042"/>
            <a:ext cx="2584440" cy="430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5506442"/>
            <a:ext cx="2584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rgbClr val="002060"/>
                </a:solidFill>
              </a:rPr>
              <a:t>? С какво да се отличаваме от другите</a:t>
            </a:r>
            <a:endParaRPr lang="bg-B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tx2">
                    <a:lumMod val="50000"/>
                  </a:schemeClr>
                </a:solidFill>
              </a:rPr>
              <a:t>Взети решения:</a:t>
            </a:r>
            <a:endParaRPr lang="bg-BG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24744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g-BG" dirty="0" smtClean="0"/>
              <a:t>Работа с работни листи /закупуване на принтер-ксерокс, хартия, зареждане на тонер/.</a:t>
            </a:r>
          </a:p>
          <a:p>
            <a:pPr marL="342900" indent="-342900">
              <a:buAutoNum type="arabicPeriod"/>
            </a:pPr>
            <a:r>
              <a:rPr lang="bg-BG" dirty="0" smtClean="0"/>
              <a:t>Децата са без мобилни телефони.</a:t>
            </a:r>
          </a:p>
          <a:p>
            <a:pPr marL="342900" indent="-342900">
              <a:buAutoNum type="arabicPeriod"/>
            </a:pPr>
            <a:r>
              <a:rPr lang="bg-BG" dirty="0" smtClean="0"/>
              <a:t>Децата не посещават в първи клас училищната лафка.</a:t>
            </a:r>
          </a:p>
          <a:p>
            <a:pPr marL="342900" indent="-342900">
              <a:buAutoNum type="arabicPeriod"/>
            </a:pPr>
            <a:r>
              <a:rPr lang="bg-BG" dirty="0" smtClean="0"/>
              <a:t>В класната стая се разрешава ремонт на лични средства и труд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996952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Създадена от родителите фейс – страница:</a:t>
            </a:r>
          </a:p>
          <a:p>
            <a:r>
              <a:rPr lang="ru-RU" sz="2400" dirty="0">
                <a:solidFill>
                  <a:srgbClr val="002060"/>
                </a:solidFill>
              </a:rPr>
              <a:t>1-ви "Д" </a:t>
            </a:r>
            <a:r>
              <a:rPr lang="ru-RU" sz="2400" dirty="0" err="1">
                <a:solidFill>
                  <a:srgbClr val="002060"/>
                </a:solidFill>
              </a:rPr>
              <a:t>клас</a:t>
            </a:r>
            <a:r>
              <a:rPr lang="ru-RU" sz="2400" dirty="0">
                <a:solidFill>
                  <a:srgbClr val="002060"/>
                </a:solidFill>
              </a:rPr>
              <a:t> СОУ "</a:t>
            </a:r>
            <a:r>
              <a:rPr lang="ru-RU" sz="2400" dirty="0" err="1">
                <a:solidFill>
                  <a:srgbClr val="002060"/>
                </a:solidFill>
              </a:rPr>
              <a:t>Емилиян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Станев</a:t>
            </a:r>
            <a:r>
              <a:rPr lang="ru-RU" sz="2400" dirty="0">
                <a:solidFill>
                  <a:srgbClr val="002060"/>
                </a:solidFill>
              </a:rPr>
              <a:t>", </a:t>
            </a:r>
            <a:r>
              <a:rPr lang="ru-RU" sz="2400" dirty="0" err="1">
                <a:solidFill>
                  <a:srgbClr val="002060"/>
                </a:solidFill>
              </a:rPr>
              <a:t>випуск</a:t>
            </a:r>
            <a:r>
              <a:rPr lang="ru-RU" sz="2400" dirty="0">
                <a:solidFill>
                  <a:srgbClr val="002060"/>
                </a:solidFill>
              </a:rPr>
              <a:t> 2015 г.</a:t>
            </a:r>
            <a:endParaRPr lang="bg-BG" sz="24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60317"/>
            <a:ext cx="2887888" cy="2968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25494" y="4190617"/>
            <a:ext cx="67185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Желая Ви </a:t>
            </a:r>
          </a:p>
          <a:p>
            <a:pPr algn="ctr"/>
            <a:r>
              <a:rPr lang="bg-BG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усмихнато лято!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51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ДОБРЕ ДОШЛИ!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39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5113" cy="924475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rgbClr val="C00000"/>
                </a:solidFill>
              </a:rPr>
              <a:t>Кой е учителят на Вашите деца?</a:t>
            </a:r>
            <a:endParaRPr lang="bg-BG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8" y="2492896"/>
            <a:ext cx="4824536" cy="3618403"/>
          </a:xfrm>
        </p:spPr>
      </p:pic>
      <p:sp>
        <p:nvSpPr>
          <p:cNvPr id="3" name="TextBox 2"/>
          <p:cNvSpPr txBox="1"/>
          <p:nvPr/>
        </p:nvSpPr>
        <p:spPr>
          <a:xfrm>
            <a:off x="251520" y="170080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/>
              <a:t>Разбира се, че най-много Ви вълнувам аз, в какви ръце са попаднали децата</a:t>
            </a:r>
            <a:r>
              <a:rPr lang="bg-BG" b="1" dirty="0"/>
              <a:t>?</a:t>
            </a:r>
            <a:r>
              <a:rPr lang="bg-BG" b="1" dirty="0" smtClean="0"/>
              <a:t> Да Ви се представя:</a:t>
            </a:r>
            <a:endParaRPr lang="bg-BG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62589" y="2564904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bg-BG" dirty="0" smtClean="0"/>
              <a:t>Проектно обучение</a:t>
            </a:r>
          </a:p>
          <a:p>
            <a:pPr marL="285750" indent="-285750">
              <a:buFontTx/>
              <a:buChar char="-"/>
            </a:pPr>
            <a:r>
              <a:rPr lang="bg-BG" dirty="0" smtClean="0"/>
              <a:t>Здраве и екология</a:t>
            </a:r>
          </a:p>
          <a:p>
            <a:pPr marL="285750" indent="-285750">
              <a:buFontTx/>
              <a:buChar char="-"/>
            </a:pPr>
            <a:r>
              <a:rPr lang="bg-BG" dirty="0" smtClean="0"/>
              <a:t>Икономически знания</a:t>
            </a:r>
          </a:p>
          <a:p>
            <a:pPr marL="285750" indent="-285750">
              <a:buFontTx/>
              <a:buChar char="-"/>
            </a:pPr>
            <a:r>
              <a:rPr lang="bg-BG" dirty="0" smtClean="0"/>
              <a:t>Междупредметни/интегрирани/ уроци</a:t>
            </a:r>
          </a:p>
          <a:p>
            <a:pPr marL="285750" indent="-285750">
              <a:buFontTx/>
              <a:buChar char="-"/>
            </a:pPr>
            <a:r>
              <a:rPr lang="bg-BG" dirty="0" smtClean="0"/>
              <a:t>Компютърни технологии</a:t>
            </a:r>
          </a:p>
          <a:p>
            <a:pPr marL="285750" indent="-285750">
              <a:buFontTx/>
              <a:buChar char="-"/>
            </a:pPr>
            <a:r>
              <a:rPr lang="bg-BG" dirty="0" smtClean="0"/>
              <a:t>Сугестопедия</a:t>
            </a:r>
          </a:p>
          <a:p>
            <a:pPr marL="285750" indent="-285750">
              <a:buFontTx/>
              <a:buChar char="-"/>
            </a:pPr>
            <a:r>
              <a:rPr lang="bg-BG" dirty="0" smtClean="0"/>
              <a:t>Мисловни карти</a:t>
            </a:r>
          </a:p>
          <a:p>
            <a:pPr marL="285750" indent="-285750">
              <a:buFontTx/>
              <a:buChar char="-"/>
            </a:pPr>
            <a:r>
              <a:rPr lang="bg-BG" dirty="0" smtClean="0"/>
              <a:t>Културно поведение</a:t>
            </a:r>
          </a:p>
          <a:p>
            <a:pPr marL="285750" indent="-285750">
              <a:buFontTx/>
              <a:buChar char="-"/>
            </a:pPr>
            <a:r>
              <a:rPr lang="bg-BG" dirty="0" smtClean="0"/>
              <a:t>хуманизъм</a:t>
            </a:r>
          </a:p>
        </p:txBody>
      </p:sp>
    </p:spTree>
    <p:extLst>
      <p:ext uri="{BB962C8B-B14F-4D97-AF65-F5344CB8AC3E}">
        <p14:creationId xmlns:p14="http://schemas.microsoft.com/office/powerpoint/2010/main" val="42407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288" y="1868631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rgbClr val="C00000"/>
                </a:solidFill>
              </a:rPr>
              <a:t>Възпитанието и обучението не са дело само на родители, само на учители, нито е дело на самите деца. А е дело на сформиран здрав, сплотен и работещ екип между родители, учители и деца.</a:t>
            </a:r>
            <a:endParaRPr lang="bg-BG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84984"/>
            <a:ext cx="4320480" cy="3240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48" y="3068960"/>
            <a:ext cx="2764376" cy="21602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75" y="260648"/>
            <a:ext cx="2152476" cy="197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640" y="2276872"/>
            <a:ext cx="3240360" cy="924475"/>
          </a:xfrm>
        </p:spPr>
        <p:txBody>
          <a:bodyPr/>
          <a:lstStyle/>
          <a:p>
            <a:pPr algn="ctr"/>
            <a:r>
              <a:rPr lang="bg-BG" sz="2000" b="1" dirty="0">
                <a:solidFill>
                  <a:srgbClr val="C00000"/>
                </a:solidFill>
              </a:rPr>
              <a:t>Дори ние, възрастните, при еднакви условия правим нещата различно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  <a:r>
              <a:rPr lang="bg-BG" sz="2000" b="1" dirty="0">
                <a:solidFill>
                  <a:srgbClr val="C00000"/>
                </a:solidFill>
              </a:rPr>
              <a:t> Затова никога не сравнявайте своето дете с друго дете! Няма дете, което да е по-добро или по-лошо. Всяко дете е уникално!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861406" cy="66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онтейнер за съдържание 2"/>
          <p:cNvSpPr txBox="1">
            <a:spLocks/>
          </p:cNvSpPr>
          <p:nvPr/>
        </p:nvSpPr>
        <p:spPr>
          <a:xfrm>
            <a:off x="0" y="578869"/>
            <a:ext cx="9144000" cy="11546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altLang="bg-BG" dirty="0" smtClean="0"/>
              <a:t>Вашето мнение има значение  </a:t>
            </a:r>
          </a:p>
          <a:p>
            <a:r>
              <a:rPr lang="bg-BG" altLang="bg-BG" dirty="0" smtClean="0"/>
              <a:t>Авторитет за детето е родителят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9512" y="116632"/>
            <a:ext cx="8243075" cy="9244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altLang="bg-BG" dirty="0" smtClean="0">
                <a:solidFill>
                  <a:srgbClr val="C00000"/>
                </a:solidFill>
              </a:rPr>
              <a:t>Успехът на децата е наша обща цел</a:t>
            </a:r>
            <a:endParaRPr lang="bg-BG" dirty="0"/>
          </a:p>
        </p:txBody>
      </p:sp>
      <p:sp>
        <p:nvSpPr>
          <p:cNvPr id="5" name="Контейнер за съдържание 2"/>
          <p:cNvSpPr txBox="1">
            <a:spLocks/>
          </p:cNvSpPr>
          <p:nvPr/>
        </p:nvSpPr>
        <p:spPr>
          <a:xfrm>
            <a:off x="0" y="1412776"/>
            <a:ext cx="9144000" cy="115212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altLang="bg-BG" dirty="0" smtClean="0"/>
              <a:t>Авторитет за ученика става и учителят</a:t>
            </a:r>
          </a:p>
          <a:p>
            <a:r>
              <a:rPr lang="bg-BG" altLang="bg-BG" dirty="0" smtClean="0"/>
              <a:t>Конфронтацията между авторитетите е пагубна за успеха на децата</a:t>
            </a:r>
          </a:p>
        </p:txBody>
      </p:sp>
      <p:pic>
        <p:nvPicPr>
          <p:cNvPr id="6" name="Picture 2" descr="http://zanimalnya.weebly.com/uploads/2/2/9/7/22970838/5180510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47" y="2588051"/>
            <a:ext cx="5048275" cy="378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47" y="2486655"/>
            <a:ext cx="5436604" cy="407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8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C00000"/>
                </a:solidFill>
              </a:rPr>
              <a:t>За да е работещ екипа ще Ви представя:</a:t>
            </a:r>
          </a:p>
          <a:p>
            <a:endParaRPr lang="bg-BG" sz="2000" b="1" dirty="0" smtClean="0"/>
          </a:p>
          <a:p>
            <a:r>
              <a:rPr lang="bg-BG" sz="2000" b="1" dirty="0" smtClean="0"/>
              <a:t>а/ учебната програма на езиковата общообразователна паралелка</a:t>
            </a:r>
            <a:endParaRPr lang="bg-BG" sz="2000" b="1" dirty="0"/>
          </a:p>
        </p:txBody>
      </p:sp>
      <p:graphicFrame>
        <p:nvGraphicFramePr>
          <p:cNvPr id="5" name="Object 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564572"/>
              </p:ext>
            </p:extLst>
          </p:nvPr>
        </p:nvGraphicFramePr>
        <p:xfrm>
          <a:off x="3203848" y="2924944"/>
          <a:ext cx="2004124" cy="169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Worksheet" showAsIcon="1" r:id="rId3" imgW="914400" imgH="771480" progId="Excel.Sheet.8">
                  <p:embed/>
                </p:oleObj>
              </mc:Choice>
              <mc:Fallback>
                <p:oleObj name="Worksheet" showAsIcon="1" r:id="rId3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3848" y="2924944"/>
                        <a:ext cx="2004124" cy="1690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2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/>
          </p:cNvSpPr>
          <p:nvPr/>
        </p:nvSpPr>
        <p:spPr>
          <a:xfrm>
            <a:off x="107504" y="225569"/>
            <a:ext cx="8928992" cy="9239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altLang="bg-BG" b="1" dirty="0" smtClean="0">
                <a:solidFill>
                  <a:srgbClr val="C00000"/>
                </a:solidFill>
                <a:cs typeface="Trebuchet MS" pitchFamily="34" charset="0"/>
              </a:rPr>
              <a:t>Учебниците и учебните тетрадки са безплатни</a:t>
            </a:r>
          </a:p>
        </p:txBody>
      </p:sp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3" y="1340768"/>
            <a:ext cx="1743405" cy="239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4049"/>
            <a:ext cx="1760628" cy="241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92224"/>
            <a:ext cx="1783983" cy="243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54976"/>
            <a:ext cx="1775405" cy="24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i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19806"/>
            <a:ext cx="1752613" cy="243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ic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946" y="1217444"/>
            <a:ext cx="1841550" cy="251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лавие 1"/>
          <p:cNvSpPr txBox="1">
            <a:spLocks/>
          </p:cNvSpPr>
          <p:nvPr/>
        </p:nvSpPr>
        <p:spPr>
          <a:xfrm>
            <a:off x="1187623" y="4298357"/>
            <a:ext cx="7010867" cy="9239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altLang="bg-BG" b="1" dirty="0" smtClean="0">
                <a:solidFill>
                  <a:srgbClr val="C00000"/>
                </a:solidFill>
                <a:cs typeface="Trebuchet MS" pitchFamily="34" charset="0"/>
              </a:rPr>
              <a:t>Заплаща се 25 лв.</a:t>
            </a:r>
          </a:p>
        </p:txBody>
      </p:sp>
      <p:pic>
        <p:nvPicPr>
          <p:cNvPr id="4102" name="Picture 6" descr="http://www.bookcity.pl/covers/b/6/2930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996" y="3824929"/>
            <a:ext cx="2095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74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73547"/>
            <a:ext cx="4427984" cy="46844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583"/>
            <a:ext cx="4334768" cy="6108695"/>
          </a:xfrm>
          <a:prstGeom prst="rect">
            <a:avLst/>
          </a:prstGeom>
        </p:spPr>
      </p:pic>
      <p:pic>
        <p:nvPicPr>
          <p:cNvPr id="3074" name="Picture 2" descr="http://biblio.bg/files/pic_prod_1/original/1/IMP_Ezikovizadachiza1klas_31561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4993">
            <a:off x="4937316" y="88359"/>
            <a:ext cx="1364083" cy="18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g2.ms01.st.msrv.stor.bg/prdimg/21138/zadachi-po-matematika-za-1-klas-uprazhnenia-i-domashni-raboti-iuliana-garcheva-reni-rangelo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58" y="185701"/>
            <a:ext cx="1468229" cy="18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ukvara.com/upload/cache/7a48886f1f2aae03b091ce856815689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91" y="0"/>
            <a:ext cx="1189117" cy="168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parvolache.com/img/p/543-782-thickbox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91" y="185701"/>
            <a:ext cx="2206918" cy="220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book.store.bg/prdimg/95829/uprazhnitelna-tetradka-po-pisane-za-1-klas-pyrva-chas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374" y="3706"/>
            <a:ext cx="1169568" cy="168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book.store.bg/lstimg/95834/uprazhnitelna-tetradka-po-pisane-za-1-klas-vtora-chas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42" y="750584"/>
            <a:ext cx="9144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book.store.bg/lstimg/95836/uprazhnitelna-tetradka-po-matematika-za-1-kla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347" y="783372"/>
            <a:ext cx="9144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5701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>
                <a:solidFill>
                  <a:srgbClr val="FF0000"/>
                </a:solidFill>
              </a:rPr>
              <a:t>Примерна оферта</a:t>
            </a:r>
            <a:endParaRPr lang="bg-BG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180421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>
                <a:solidFill>
                  <a:srgbClr val="FF0000"/>
                </a:solidFill>
              </a:rPr>
              <a:t>помагала</a:t>
            </a:r>
            <a:endParaRPr lang="bg-BG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1587</TotalTime>
  <Words>996</Words>
  <Application>Microsoft Office PowerPoint</Application>
  <PresentationFormat>On-screen Show (4:3)</PresentationFormat>
  <Paragraphs>124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Spring</vt:lpstr>
      <vt:lpstr>Worksheet</vt:lpstr>
      <vt:lpstr>ПЪРВА РОДИТЕЛСКА СРЕЩА в 1“д“ клас</vt:lpstr>
      <vt:lpstr>PowerPoint Presentation</vt:lpstr>
      <vt:lpstr>Кой е учителят на Вашите деца?</vt:lpstr>
      <vt:lpstr>PowerPoint Presentation</vt:lpstr>
      <vt:lpstr>Дори ние, възрастните, при еднакви условия правим нещата различно. Затова никога не сравнявайте своето дете с друго дете! Няма дете, което да е по-добро или по-лошо. Всяко дете е уникално!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Предстоящи срещи и задачи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ПЪРВА РОДИТЕЛСКА СРЕЩА</dc:title>
  <dc:creator>Rumiela</dc:creator>
  <cp:lastModifiedBy>Rumiela</cp:lastModifiedBy>
  <cp:revision>84</cp:revision>
  <dcterms:created xsi:type="dcterms:W3CDTF">2015-05-03T17:55:05Z</dcterms:created>
  <dcterms:modified xsi:type="dcterms:W3CDTF">2015-06-12T16:09:50Z</dcterms:modified>
</cp:coreProperties>
</file>